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71" r:id="rId5"/>
    <p:sldId id="272" r:id="rId6"/>
    <p:sldId id="261" r:id="rId7"/>
    <p:sldId id="262" r:id="rId8"/>
    <p:sldId id="263" r:id="rId9"/>
    <p:sldId id="264" r:id="rId10"/>
    <p:sldId id="265" r:id="rId11"/>
    <p:sldId id="273" r:id="rId12"/>
    <p:sldId id="267" r:id="rId13"/>
    <p:sldId id="268" r:id="rId14"/>
    <p:sldId id="269" r:id="rId15"/>
    <p:sldId id="270" r:id="rId16"/>
    <p:sldId id="266" r:id="rId17"/>
    <p:sldId id="274" r:id="rId18"/>
  </p:sldIdLst>
  <p:sldSz cx="14630400" cy="8229600"/>
  <p:notesSz cx="8229600" cy="14630400"/>
  <p:embeddedFontLst>
    <p:embeddedFont>
      <p:font typeface="Poppins Light" panose="00000400000000000000" pitchFamily="2" charset="0"/>
      <p:regular r:id="rId20"/>
    </p:embeddedFont>
    <p:embeddedFont>
      <p:font typeface="Roboto Light" panose="020000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eep Polepalle" initials="SP" lastIdx="1" clrIdx="0">
    <p:extLst>
      <p:ext uri="{19B8F6BF-5375-455C-9EA6-DF929625EA0E}">
        <p15:presenceInfo xmlns:p15="http://schemas.microsoft.com/office/powerpoint/2012/main" userId="432f3a445e1848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40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ucedem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83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Swag Labs Automation Testing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60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 Complete End-to-End Testing Framework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2401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Sandeep Kumar Polepalle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582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Date: 08-09-2025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47ADC-3295-430D-D990-62A97C271792}"/>
              </a:ext>
            </a:extLst>
          </p:cNvPr>
          <p:cNvSpPr txBox="1"/>
          <p:nvPr/>
        </p:nvSpPr>
        <p:spPr>
          <a:xfrm>
            <a:off x="6252178" y="6368827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</a:pPr>
            <a:r>
              <a:rPr lang="en-US" sz="18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GITHUB : https://github.com/SandeepKumar172003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507802"/>
            <a:ext cx="5284589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Integration &amp; Reporting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557" y="1453158"/>
            <a:ext cx="6577370" cy="2894528"/>
          </a:xfrm>
          <a:prstGeom prst="roundRect">
            <a:avLst>
              <a:gd name="adj" fmla="val 267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605" y="1645206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67" y="1766292"/>
            <a:ext cx="248960" cy="3112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605" y="2383036"/>
            <a:ext cx="235934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Reports and Logging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37605" y="2781895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Extent Reports integrated for interactive dashboards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37605" y="3141464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Logs capture each test step with timestamp and status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37605" y="3501033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Screenshots taken for failures for better debugging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37605" y="3860602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Reports archived in test directories for historical reference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375089" y="1486794"/>
            <a:ext cx="6577489" cy="2894528"/>
          </a:xfrm>
          <a:prstGeom prst="roundRect">
            <a:avLst>
              <a:gd name="adj" fmla="val 267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Shape 9"/>
          <p:cNvSpPr/>
          <p:nvPr/>
        </p:nvSpPr>
        <p:spPr>
          <a:xfrm>
            <a:off x="7599402" y="1645206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564" y="1766292"/>
            <a:ext cx="248960" cy="31122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99402" y="2383036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Jenkins Integration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599402" y="2781895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Used Freestyle project to automate test execution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6" name="Text 12"/>
          <p:cNvSpPr/>
          <p:nvPr/>
        </p:nvSpPr>
        <p:spPr>
          <a:xfrm>
            <a:off x="7599402" y="3141464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Configured build steps to run Maven commands and execute TestNG tests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7" name="Text 13"/>
          <p:cNvSpPr/>
          <p:nvPr/>
        </p:nvSpPr>
        <p:spPr>
          <a:xfrm>
            <a:off x="7599402" y="3501033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Test results and reports archived as build artifacts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599402" y="3860602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Scheduled periodic test runs using Jenkins triggers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9" name="Shape 15"/>
          <p:cNvSpPr/>
          <p:nvPr/>
        </p:nvSpPr>
        <p:spPr>
          <a:xfrm>
            <a:off x="645557" y="4532114"/>
            <a:ext cx="6577370" cy="3189565"/>
          </a:xfrm>
          <a:prstGeom prst="roundRect">
            <a:avLst>
              <a:gd name="adj" fmla="val 24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837605" y="4724162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67" y="4845248"/>
            <a:ext cx="248960" cy="311229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37605" y="5461992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Jira Implementation</a:t>
            </a:r>
            <a:endParaRPr lang="en-US" sz="1800" dirty="0"/>
          </a:p>
        </p:txBody>
      </p:sp>
      <p:sp>
        <p:nvSpPr>
          <p:cNvPr id="23" name="Text 18"/>
          <p:cNvSpPr/>
          <p:nvPr/>
        </p:nvSpPr>
        <p:spPr>
          <a:xfrm>
            <a:off x="837605" y="5860852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cases tracked as issues for transparency</a:t>
            </a:r>
            <a:endParaRPr lang="en-US" sz="1450" dirty="0"/>
          </a:p>
        </p:txBody>
      </p:sp>
      <p:sp>
        <p:nvSpPr>
          <p:cNvPr id="24" name="Text 19"/>
          <p:cNvSpPr/>
          <p:nvPr/>
        </p:nvSpPr>
        <p:spPr>
          <a:xfrm>
            <a:off x="837605" y="6220420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Defects linked to test execution results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837605" y="6579989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Sprint planning and defect management integrated with test reporting</a:t>
            </a:r>
            <a:endParaRPr lang="en-US" sz="1450" dirty="0"/>
          </a:p>
        </p:txBody>
      </p:sp>
      <p:sp>
        <p:nvSpPr>
          <p:cNvPr id="26" name="Text 21"/>
          <p:cNvSpPr/>
          <p:nvPr/>
        </p:nvSpPr>
        <p:spPr>
          <a:xfrm>
            <a:off x="837605" y="6939558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Helps teams collaborate and prioritize tasks effectively</a:t>
            </a:r>
            <a:endParaRPr lang="en-US" sz="1450" dirty="0"/>
          </a:p>
        </p:txBody>
      </p:sp>
      <p:sp>
        <p:nvSpPr>
          <p:cNvPr id="27" name="Shape 22"/>
          <p:cNvSpPr/>
          <p:nvPr/>
        </p:nvSpPr>
        <p:spPr>
          <a:xfrm>
            <a:off x="7407354" y="4532114"/>
            <a:ext cx="6577489" cy="3189565"/>
          </a:xfrm>
          <a:prstGeom prst="roundRect">
            <a:avLst>
              <a:gd name="adj" fmla="val 24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8" name="Shape 23"/>
          <p:cNvSpPr/>
          <p:nvPr/>
        </p:nvSpPr>
        <p:spPr>
          <a:xfrm>
            <a:off x="7599402" y="4724162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564" y="4845248"/>
            <a:ext cx="248960" cy="311229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7599402" y="5461992"/>
            <a:ext cx="2888575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Results &amp; Conclusion</a:t>
            </a:r>
            <a:endParaRPr lang="en-US" sz="1800" dirty="0"/>
          </a:p>
        </p:txBody>
      </p:sp>
      <p:sp>
        <p:nvSpPr>
          <p:cNvPr id="31" name="Text 25"/>
          <p:cNvSpPr/>
          <p:nvPr/>
        </p:nvSpPr>
        <p:spPr>
          <a:xfrm>
            <a:off x="7599402" y="5860852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 major test cases passed successfully</a:t>
            </a:r>
            <a:endParaRPr lang="en-US" sz="1450" dirty="0"/>
          </a:p>
        </p:txBody>
      </p:sp>
      <p:sp>
        <p:nvSpPr>
          <p:cNvPr id="32" name="Text 26"/>
          <p:cNvSpPr/>
          <p:nvPr/>
        </p:nvSpPr>
        <p:spPr>
          <a:xfrm>
            <a:off x="7599402" y="6220420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Reports generated with detailed logs and screenshots</a:t>
            </a:r>
            <a:endParaRPr lang="en-US" sz="1450" dirty="0"/>
          </a:p>
        </p:txBody>
      </p:sp>
      <p:sp>
        <p:nvSpPr>
          <p:cNvPr id="33" name="Text 27"/>
          <p:cNvSpPr/>
          <p:nvPr/>
        </p:nvSpPr>
        <p:spPr>
          <a:xfrm>
            <a:off x="7599402" y="6579989"/>
            <a:ext cx="6193393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Swag Labs Automation Project provides a robust framework for web testing</a:t>
            </a:r>
            <a:endParaRPr lang="en-US" sz="1450" dirty="0"/>
          </a:p>
        </p:txBody>
      </p:sp>
      <p:sp>
        <p:nvSpPr>
          <p:cNvPr id="34" name="Text 28"/>
          <p:cNvSpPr/>
          <p:nvPr/>
        </p:nvSpPr>
        <p:spPr>
          <a:xfrm>
            <a:off x="7599402" y="7234595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Enhances testing accuracy, efficiency, and scalability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4914A-4B3E-53DE-D0E0-64F67C75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2" y="1280543"/>
            <a:ext cx="13519231" cy="6177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49B00-4B8E-2B96-D122-6A1A08FF4376}"/>
              </a:ext>
            </a:extLst>
          </p:cNvPr>
          <p:cNvSpPr txBox="1"/>
          <p:nvPr/>
        </p:nvSpPr>
        <p:spPr>
          <a:xfrm>
            <a:off x="671331" y="451413"/>
            <a:ext cx="201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55495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D901F-6F90-1BDC-2015-47F4615F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4" y="1142742"/>
            <a:ext cx="14220152" cy="5944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C02A14-3171-4A04-49ED-548E5ABC2383}"/>
              </a:ext>
            </a:extLst>
          </p:cNvPr>
          <p:cNvSpPr txBox="1"/>
          <p:nvPr/>
        </p:nvSpPr>
        <p:spPr>
          <a:xfrm>
            <a:off x="671332" y="451413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Jenkin</a:t>
            </a:r>
          </a:p>
        </p:txBody>
      </p:sp>
    </p:spTree>
    <p:extLst>
      <p:ext uri="{BB962C8B-B14F-4D97-AF65-F5344CB8AC3E}">
        <p14:creationId xmlns:p14="http://schemas.microsoft.com/office/powerpoint/2010/main" val="68655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5D523-7239-33B9-A1F0-6C42F060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6" y="914122"/>
            <a:ext cx="13922947" cy="640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C168E-3B72-1BEE-0DAB-459E600FBAFE}"/>
              </a:ext>
            </a:extLst>
          </p:cNvPr>
          <p:cNvSpPr txBox="1"/>
          <p:nvPr/>
        </p:nvSpPr>
        <p:spPr>
          <a:xfrm flipH="1">
            <a:off x="451431" y="100290"/>
            <a:ext cx="312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</a:t>
            </a:r>
            <a:r>
              <a:rPr lang="en-GB" sz="2800" dirty="0">
                <a:solidFill>
                  <a:schemeClr val="bg1"/>
                </a:solidFill>
              </a:rPr>
              <a:t>EXTENT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sz="2800" dirty="0">
                <a:solidFill>
                  <a:schemeClr val="bg1"/>
                </a:solidFill>
              </a:rPr>
              <a:t>REPORT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63135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98700B-D4F0-C104-A309-BE2C663F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810343"/>
            <a:ext cx="14198600" cy="6608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DF61F-17A1-4526-CB0C-426F7681A56C}"/>
              </a:ext>
            </a:extLst>
          </p:cNvPr>
          <p:cNvSpPr txBox="1"/>
          <p:nvPr/>
        </p:nvSpPr>
        <p:spPr>
          <a:xfrm>
            <a:off x="317500" y="113784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</a:t>
            </a:r>
            <a:r>
              <a:rPr lang="en-GB" sz="2000" dirty="0">
                <a:solidFill>
                  <a:schemeClr val="bg1"/>
                </a:solidFill>
              </a:rPr>
              <a:t>EPICS ,STORIES OF JIRA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14976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D78B5-E4FC-F8C3-507B-2619C6A17FD7}"/>
              </a:ext>
            </a:extLst>
          </p:cNvPr>
          <p:cNvSpPr txBox="1"/>
          <p:nvPr/>
        </p:nvSpPr>
        <p:spPr>
          <a:xfrm>
            <a:off x="657612" y="191328"/>
            <a:ext cx="289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dirty="0">
                <a:solidFill>
                  <a:schemeClr val="bg1"/>
                </a:solidFill>
              </a:rPr>
              <a:t>TEST EXECUTION RESULTS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2A996-B21E-6F7F-D61A-8CE13E40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0" y="1075386"/>
            <a:ext cx="13889620" cy="6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9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ABB26-4EDF-5571-8B14-A1005921BF20}"/>
              </a:ext>
            </a:extLst>
          </p:cNvPr>
          <p:cNvSpPr txBox="1"/>
          <p:nvPr/>
        </p:nvSpPr>
        <p:spPr>
          <a:xfrm>
            <a:off x="892099" y="561795"/>
            <a:ext cx="535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Results: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BBDF7-EA7A-4879-F559-682549EB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045463"/>
            <a:ext cx="12098956" cy="66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8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B16C9-990E-5A6D-2885-E71352B8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63" y="1131683"/>
            <a:ext cx="12859474" cy="709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AB244C-8520-37F1-FD05-C8659E17E9BD}"/>
              </a:ext>
            </a:extLst>
          </p:cNvPr>
          <p:cNvSpPr txBox="1"/>
          <p:nvPr/>
        </p:nvSpPr>
        <p:spPr>
          <a:xfrm>
            <a:off x="657612" y="191328"/>
            <a:ext cx="289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dirty="0">
                <a:solidFill>
                  <a:schemeClr val="bg1"/>
                </a:solidFill>
              </a:rPr>
              <a:t>LOGIN PAGE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09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58046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About Swag Labs Website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Swag Labs is a demo e-commerce site for practicing automation testing.it supports </a:t>
            </a:r>
            <a:r>
              <a:rPr lang="en-US" sz="160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login,product</a:t>
            </a: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browsing,cart</a:t>
            </a: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checkout flow.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URL: </a:t>
            </a:r>
            <a:r>
              <a:rPr lang="en-US" sz="1600" u="sng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https://www.saucedemo.com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298" y="1422559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23" y="440769"/>
            <a:ext cx="4508897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Features Implemented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61023" y="1262182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1921" y="131718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Authentication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081921" y="1663660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Login validation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61023" y="2240518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81921" y="2295525"/>
            <a:ext cx="2072640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Shopping Experience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1921" y="2641997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Product selection and cart management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61023" y="3218855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81921" y="3273862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Purchase Flow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081921" y="3620333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Checkout process validation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61023" y="4197191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1921" y="425219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Navigation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81921" y="4598670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Sorting and filtering functionalities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61023" y="5175528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81921" y="5230535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Error Handling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081921" y="5577007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Screenshot capture on failure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561023" y="6153864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81921" y="6208871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Flexibility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081921" y="6555343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Data-driven testing using Excel files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561023" y="7132201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81921" y="718720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Documentation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081921" y="7533680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Detailed reporting via Extent Reports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161A2-0FF8-797E-9C05-721B0880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75" y="1561940"/>
            <a:ext cx="12022228" cy="5753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6B4E8-0C83-E007-2C88-ACAE5A5078C0}"/>
              </a:ext>
            </a:extLst>
          </p:cNvPr>
          <p:cNvSpPr txBox="1"/>
          <p:nvPr/>
        </p:nvSpPr>
        <p:spPr>
          <a:xfrm>
            <a:off x="567159" y="423241"/>
            <a:ext cx="7315200" cy="646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050"/>
              </a:lnSpc>
              <a:buNone/>
            </a:pPr>
            <a:r>
              <a:rPr lang="en-US" dirty="0" err="1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Epic,Story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431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CDDFA-5322-D4FC-40DC-DD84282670A1}"/>
              </a:ext>
            </a:extLst>
          </p:cNvPr>
          <p:cNvSpPr txBox="1"/>
          <p:nvPr/>
        </p:nvSpPr>
        <p:spPr>
          <a:xfrm>
            <a:off x="567159" y="423241"/>
            <a:ext cx="7315200" cy="646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050"/>
              </a:lnSpc>
              <a:buNone/>
            </a:pPr>
            <a:r>
              <a:rPr lang="en-US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Test Cases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31A10-56C6-AA63-1260-D676001A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51" y="1498685"/>
            <a:ext cx="12088912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1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Structure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924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src/main/java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5924" y="1948934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Core implementation and utilities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924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src/test/java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5924" y="3007519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scripts and scenarios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src/main/resources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Configurations and supporting files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src/test/resources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data, reports, screenshots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Maven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management and dependency handling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JUnit/TestNG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execution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Tools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174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Java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664619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Programming language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174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Selenium WebDriver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664619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 automation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framework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Maven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and dependency management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Extent Reports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Reporting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Jenkins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 integration</a:t>
            </a:r>
            <a:endParaRPr lang="en-US" sz="1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6364367"/>
            <a:ext cx="566976" cy="56697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644253" y="6499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Jira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1644253" y="6989445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Issue tracking and test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642" y="442913"/>
            <a:ext cx="4549735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End-to-End Test Cases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3642" y="1368862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3642" y="1619726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5" name="Text 3"/>
          <p:cNvSpPr/>
          <p:nvPr/>
        </p:nvSpPr>
        <p:spPr>
          <a:xfrm>
            <a:off x="563642" y="1745933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Login with valid/invalid credentials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3642" y="2285286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63642" y="2536150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8" name="Text 6"/>
          <p:cNvSpPr/>
          <p:nvPr/>
        </p:nvSpPr>
        <p:spPr>
          <a:xfrm>
            <a:off x="563642" y="2662357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single/multiple products to cart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63642" y="3201710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63642" y="3452574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1" name="Text 9"/>
          <p:cNvSpPr/>
          <p:nvPr/>
        </p:nvSpPr>
        <p:spPr>
          <a:xfrm>
            <a:off x="563642" y="3578781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Apply sorting and verify results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63642" y="4118134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63642" y="4368998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563642" y="4495205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Checkout process validation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63642" y="5034558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05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63642" y="5285423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7" name="Text 15"/>
          <p:cNvSpPr/>
          <p:nvPr/>
        </p:nvSpPr>
        <p:spPr>
          <a:xfrm>
            <a:off x="563642" y="5411629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Cancel checkout and verify redirection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563642" y="5950982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06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63642" y="6201847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0" name="Text 18"/>
          <p:cNvSpPr/>
          <p:nvPr/>
        </p:nvSpPr>
        <p:spPr>
          <a:xfrm>
            <a:off x="563642" y="6328053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Cart persistence after logout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563642" y="6867406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07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563642" y="7118271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3" name="Text 21"/>
          <p:cNvSpPr/>
          <p:nvPr/>
        </p:nvSpPr>
        <p:spPr>
          <a:xfrm>
            <a:off x="563642" y="7244477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 purchase flow with order confirmation</a:t>
            </a:r>
            <a:endParaRPr lang="en-US" sz="12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273" y="1368862"/>
            <a:ext cx="6555105" cy="65551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1030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Data Management &amp; Challenges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5903" y="2594491"/>
            <a:ext cx="3507343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Data Management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75903" y="3665815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data stored in Excel files for flexibility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75903" y="4466749"/>
            <a:ext cx="350734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Input includes usernames, passwords, names, and postal codes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75903" y="5628680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Data-driven tests allow multiple scenarios with the same script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75903" y="6429613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Helps in validating edge cases without changing the code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1173" y="2594491"/>
            <a:ext cx="3383518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Challenges Faced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1173" y="3242905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Handling dynamic elements and page load times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1173" y="4043839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Synchronization between test steps and application state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1173" y="4844772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Managing test data and multiple test cases efficiently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1173" y="5645706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Integrating reporting and logging mechanisms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1173" y="6446639"/>
            <a:ext cx="350734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Ensuring stability across browsers and network conditions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483</Words>
  <Application>Microsoft Office PowerPoint</Application>
  <PresentationFormat>Custom</PresentationFormat>
  <Paragraphs>116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Roboto Light</vt:lpstr>
      <vt:lpstr>Poppins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pvsk</dc:creator>
  <cp:lastModifiedBy>Sandeep Polepalle</cp:lastModifiedBy>
  <cp:revision>9</cp:revision>
  <dcterms:created xsi:type="dcterms:W3CDTF">2025-09-07T16:19:18Z</dcterms:created>
  <dcterms:modified xsi:type="dcterms:W3CDTF">2025-09-08T12:20:15Z</dcterms:modified>
</cp:coreProperties>
</file>